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5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2E29"/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2"/>
  </p:normalViewPr>
  <p:slideViewPr>
    <p:cSldViewPr snapToGrid="0" snapToObjects="1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latin typeface="+mn-lt"/>
              </a:rPr>
              <a:t>Composizione delle equipe sui Mezzi di Soccorso?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'mezzi '!$D$1</c:f>
              <c:strCache>
                <c:ptCount val="1"/>
                <c:pt idx="0">
                  <c:v>Mezzi con equipe sanitaria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357809676260635E-3"/>
                  <c:y val="-2.16408243415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21-7E4F-AA1E-52FF91BB5D36}"/>
                </c:ext>
              </c:extLst>
            </c:dLbl>
            <c:dLbl>
              <c:idx val="1"/>
              <c:layout>
                <c:manualLayout>
                  <c:x val="6.9943793461302141E-3"/>
                  <c:y val="-2.6780358561588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21-7E4F-AA1E-52FF91BB5D36}"/>
                </c:ext>
              </c:extLst>
            </c:dLbl>
            <c:dLbl>
              <c:idx val="2"/>
              <c:layout>
                <c:manualLayout>
                  <c:x val="5.8286494551084761E-3"/>
                  <c:y val="-1.8540248234945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21-7E4F-AA1E-52FF91BB5D36}"/>
                </c:ext>
              </c:extLst>
            </c:dLbl>
            <c:dLbl>
              <c:idx val="3"/>
              <c:layout>
                <c:manualLayout>
                  <c:x val="6.9943793461300858E-3"/>
                  <c:y val="-2.0600275816606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21-7E4F-AA1E-52FF91BB5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'mezzi '!$C$2:$C$116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'!$D$2:$D$116</c:f>
              <c:numCache>
                <c:formatCode>General</c:formatCode>
                <c:ptCount val="4"/>
                <c:pt idx="0">
                  <c:v>135</c:v>
                </c:pt>
                <c:pt idx="1">
                  <c:v>89</c:v>
                </c:pt>
                <c:pt idx="2">
                  <c:v>148</c:v>
                </c:pt>
                <c:pt idx="3">
                  <c:v>383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4-C821-7E4F-AA1E-52FF91BB5D36}"/>
            </c:ext>
          </c:extLst>
        </c:ser>
        <c:ser>
          <c:idx val="1"/>
          <c:order val="1"/>
          <c:tx>
            <c:strRef>
              <c:f>'mezzi '!$E$1</c:f>
              <c:strCache>
                <c:ptCount val="1"/>
                <c:pt idx="0">
                  <c:v>Mezzi con solo medico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357809676260635E-3"/>
                  <c:y val="-2.3804906775759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21-7E4F-AA1E-52FF91BB5D36}"/>
                </c:ext>
              </c:extLst>
            </c:dLbl>
            <c:dLbl>
              <c:idx val="1"/>
              <c:layout>
                <c:manualLayout>
                  <c:x val="4.6629195640867814E-3"/>
                  <c:y val="-1.6480220653285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21-7E4F-AA1E-52FF91BB5D36}"/>
                </c:ext>
              </c:extLst>
            </c:dLbl>
            <c:dLbl>
              <c:idx val="2"/>
              <c:layout>
                <c:manualLayout>
                  <c:x val="4.6629195640867814E-3"/>
                  <c:y val="-2.2660303398266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21-7E4F-AA1E-52FF91BB5D36}"/>
                </c:ext>
              </c:extLst>
            </c:dLbl>
            <c:dLbl>
              <c:idx val="3"/>
              <c:layout>
                <c:manualLayout>
                  <c:x val="6.9943793461301716E-3"/>
                  <c:y val="-2.2660303398266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21-7E4F-AA1E-52FF91BB5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'mezzi '!$C$2:$C$116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'!$E$2:$E$116</c:f>
              <c:numCache>
                <c:formatCode>General</c:formatCode>
                <c:ptCount val="4"/>
                <c:pt idx="0">
                  <c:v>84</c:v>
                </c:pt>
                <c:pt idx="1">
                  <c:v>38</c:v>
                </c:pt>
                <c:pt idx="2">
                  <c:v>50</c:v>
                </c:pt>
                <c:pt idx="3">
                  <c:v>30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9-C821-7E4F-AA1E-52FF91BB5D36}"/>
            </c:ext>
          </c:extLst>
        </c:ser>
        <c:ser>
          <c:idx val="2"/>
          <c:order val="2"/>
          <c:tx>
            <c:strRef>
              <c:f>'mezzi '!$F$1</c:f>
              <c:strCache>
                <c:ptCount val="1"/>
                <c:pt idx="0">
                  <c:v>Mezzi con solo soccorritori: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2678904838130086E-3"/>
                  <c:y val="-3.0297154078238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821-7E4F-AA1E-52FF91BB5D36}"/>
                </c:ext>
              </c:extLst>
            </c:dLbl>
            <c:dLbl>
              <c:idx val="1"/>
              <c:layout>
                <c:manualLayout>
                  <c:x val="1.5154488583282038E-2"/>
                  <c:y val="-1.4420193071624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21-7E4F-AA1E-52FF91BB5D36}"/>
                </c:ext>
              </c:extLst>
            </c:dLbl>
            <c:dLbl>
              <c:idx val="2"/>
              <c:layout>
                <c:manualLayout>
                  <c:x val="6.9943793461301716E-3"/>
                  <c:y val="-1.6480220653285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821-7E4F-AA1E-52FF91BB5D36}"/>
                </c:ext>
              </c:extLst>
            </c:dLbl>
            <c:dLbl>
              <c:idx val="3"/>
              <c:layout>
                <c:manualLayout>
                  <c:x val="2.3314597820433907E-3"/>
                  <c:y val="-1.4420193071624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21-7E4F-AA1E-52FF91BB5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'mezzi '!$C$2:$C$116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'!$F$2:$F$116</c:f>
              <c:numCache>
                <c:formatCode>General</c:formatCode>
                <c:ptCount val="4"/>
                <c:pt idx="0">
                  <c:v>597</c:v>
                </c:pt>
                <c:pt idx="1">
                  <c:v>287</c:v>
                </c:pt>
                <c:pt idx="2">
                  <c:v>318</c:v>
                </c:pt>
                <c:pt idx="3">
                  <c:v>382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E-C821-7E4F-AA1E-52FF91BB5D36}"/>
            </c:ext>
          </c:extLst>
        </c:ser>
        <c:ser>
          <c:idx val="3"/>
          <c:order val="3"/>
          <c:tx>
            <c:strRef>
              <c:f>'mezzi '!$G$1</c:f>
              <c:strCache>
                <c:ptCount val="1"/>
                <c:pt idx="0">
                  <c:v>Mezzi con solo infermieri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6.3394524190651591E-3"/>
                  <c:y val="-2.1640824341599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21-7E4F-AA1E-52FF91BB5D36}"/>
                </c:ext>
              </c:extLst>
            </c:dLbl>
            <c:dLbl>
              <c:idx val="1"/>
              <c:layout>
                <c:manualLayout>
                  <c:x val="9.3258391281735627E-3"/>
                  <c:y val="-1.6480220653285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821-7E4F-AA1E-52FF91BB5D36}"/>
                </c:ext>
              </c:extLst>
            </c:dLbl>
            <c:dLbl>
              <c:idx val="2"/>
              <c:layout>
                <c:manualLayout>
                  <c:x val="1.1657298910216867E-2"/>
                  <c:y val="-1.4420193071624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821-7E4F-AA1E-52FF91BB5D36}"/>
                </c:ext>
              </c:extLst>
            </c:dLbl>
            <c:dLbl>
              <c:idx val="3"/>
              <c:layout>
                <c:manualLayout>
                  <c:x val="1.8651724151224552E-2"/>
                  <c:y val="-1.6480139549837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955600010353878E-2"/>
                      <c:h val="2.7120344216010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C821-7E4F-AA1E-52FF91BB5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'mezzi '!$C$2:$C$116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'!$G$2:$G$116</c:f>
              <c:numCache>
                <c:formatCode>General</c:formatCode>
                <c:ptCount val="4"/>
                <c:pt idx="0">
                  <c:v>63</c:v>
                </c:pt>
                <c:pt idx="1">
                  <c:v>269</c:v>
                </c:pt>
                <c:pt idx="2">
                  <c:v>277</c:v>
                </c:pt>
                <c:pt idx="3">
                  <c:v>177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13-C821-7E4F-AA1E-52FF91BB5D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8032776"/>
        <c:axId val="208037872"/>
        <c:axId val="0"/>
      </c:bar3DChart>
      <c:catAx>
        <c:axId val="20803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08037872"/>
        <c:crosses val="autoZero"/>
        <c:auto val="1"/>
        <c:lblAlgn val="ctr"/>
        <c:lblOffset val="100"/>
        <c:noMultiLvlLbl val="0"/>
      </c:catAx>
      <c:valAx>
        <c:axId val="20803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08032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1.2556838511162823E-2"/>
          <c:y val="0.88824626121214623"/>
          <c:w val="0.97022340341358759"/>
          <c:h val="9.9393573297890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61329833770772E-2"/>
          <c:y val="0.125"/>
          <c:w val="0.9020831146106737"/>
          <c:h val="0.671622557596966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'mezzi '!$B$152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rgbClr val="EE1ADF"/>
            </a:solidFill>
            <a:ln>
              <a:noFill/>
            </a:ln>
            <a:effectLst/>
          </c:spPr>
          <c:invertIfNegative val="0"/>
          <c:cat>
            <c:strRef>
              <c:f>'mezzi '!$A$153:$A$156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'!$B$153:$B$156</c:f>
              <c:numCache>
                <c:formatCode>General</c:formatCode>
                <c:ptCount val="4"/>
                <c:pt idx="0">
                  <c:v>19</c:v>
                </c:pt>
                <c:pt idx="1">
                  <c:v>21</c:v>
                </c:pt>
                <c:pt idx="2">
                  <c:v>11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36-6645-B946-54A71DA1A1C8}"/>
            </c:ext>
          </c:extLst>
        </c:ser>
        <c:ser>
          <c:idx val="1"/>
          <c:order val="1"/>
          <c:tx>
            <c:strRef>
              <c:f>'mezzi '!$C$152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/>
          </c:spPr>
          <c:invertIfNegative val="0"/>
          <c:cat>
            <c:strRef>
              <c:f>'mezzi '!$A$153:$A$156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'!$C$153:$C$156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12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36-6645-B946-54A71DA1A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4089408"/>
        <c:axId val="274093328"/>
      </c:barChart>
      <c:catAx>
        <c:axId val="27408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4093328"/>
        <c:crosses val="autoZero"/>
        <c:auto val="1"/>
        <c:lblAlgn val="ctr"/>
        <c:lblOffset val="100"/>
        <c:noMultiLvlLbl val="0"/>
      </c:catAx>
      <c:valAx>
        <c:axId val="27409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7408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540549279166193E-2"/>
          <c:y val="4.3973731587865279E-2"/>
          <c:w val="0.95438215603484344"/>
          <c:h val="0.526600002071826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'mezzi '!$B$169</c:f>
              <c:strCache>
                <c:ptCount val="1"/>
                <c:pt idx="0">
                  <c:v>Corsi di formazione specializzanti per il trattamento delle emergenze/ formazione universitaria specialistica 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cat>
            <c:strRef>
              <c:f>'mezzi '!$A$170:$A$173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'!$B$170:$B$173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51F3-C94C-AC0C-6AD04398D293}"/>
            </c:ext>
          </c:extLst>
        </c:ser>
        <c:ser>
          <c:idx val="1"/>
          <c:order val="1"/>
          <c:tx>
            <c:strRef>
              <c:f>'mezzi '!$C$169</c:f>
              <c:strCache>
                <c:ptCount val="1"/>
                <c:pt idx="0">
                  <c:v>Esperienza in Area Critica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cat>
            <c:strRef>
              <c:f>'mezzi '!$A$170:$A$173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'!$C$170:$C$173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51F3-C94C-AC0C-6AD04398D293}"/>
            </c:ext>
          </c:extLst>
        </c:ser>
        <c:ser>
          <c:idx val="2"/>
          <c:order val="2"/>
          <c:tx>
            <c:strRef>
              <c:f>'mezzi '!$D$169</c:f>
              <c:strCache>
                <c:ptCount val="1"/>
                <c:pt idx="0">
                  <c:v>Esperienza in Area Critica, Corsi di Formazione specializzanti per il trattamento base e avanzato delle emergenze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'mezzi '!$A$170:$A$173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'!$D$170:$D$173</c:f>
              <c:numCache>
                <c:formatCode>General</c:formatCode>
                <c:ptCount val="4"/>
                <c:pt idx="0">
                  <c:v>17</c:v>
                </c:pt>
                <c:pt idx="1">
                  <c:v>16</c:v>
                </c:pt>
                <c:pt idx="2">
                  <c:v>12</c:v>
                </c:pt>
                <c:pt idx="3">
                  <c:v>16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51F3-C94C-AC0C-6AD04398D293}"/>
            </c:ext>
          </c:extLst>
        </c:ser>
        <c:ser>
          <c:idx val="3"/>
          <c:order val="3"/>
          <c:tx>
            <c:strRef>
              <c:f>'mezzi '!$E$169</c:f>
              <c:strCache>
                <c:ptCount val="1"/>
                <c:pt idx="0">
                  <c:v>nessuna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'mezzi '!$A$170:$A$173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'!$E$170:$E$173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1F3-C94C-AC0C-6AD04398D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74094112"/>
        <c:axId val="274095288"/>
        <c:axId val="0"/>
      </c:bar3DChart>
      <c:catAx>
        <c:axId val="27409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4095288"/>
        <c:crosses val="autoZero"/>
        <c:auto val="1"/>
        <c:lblAlgn val="ctr"/>
        <c:lblOffset val="100"/>
        <c:noMultiLvlLbl val="0"/>
      </c:catAx>
      <c:valAx>
        <c:axId val="27409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7409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475446004032104E-2"/>
          <c:y val="0.62572523829258186"/>
          <c:w val="0.97708766023812244"/>
          <c:h val="0.360568621356540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655749553044996E-2"/>
          <c:y val="3.0570658230521446E-2"/>
          <c:w val="0.94947468522956369"/>
          <c:h val="0.659639341319749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'mezzi '!$B$184</c:f>
              <c:strCache>
                <c:ptCount val="1"/>
                <c:pt idx="0">
                  <c:v>Corsi di formazione specializzanti per la gestione delle emergenze/ corso MET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B69-724B-B176-E090778D250A}"/>
              </c:ext>
            </c:extLst>
          </c:dPt>
          <c:cat>
            <c:strRef>
              <c:f>'mezzi '!$A$185:$A$188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'!$B$185:$B$188</c:f>
              <c:numCache>
                <c:formatCode>General</c:formatCode>
                <c:ptCount val="4"/>
                <c:pt idx="0">
                  <c:v>13</c:v>
                </c:pt>
                <c:pt idx="1">
                  <c:v>8</c:v>
                </c:pt>
                <c:pt idx="2">
                  <c:v>12</c:v>
                </c:pt>
                <c:pt idx="3">
                  <c:v>27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EB69-724B-B176-E090778D250A}"/>
            </c:ext>
          </c:extLst>
        </c:ser>
        <c:ser>
          <c:idx val="1"/>
          <c:order val="1"/>
          <c:tx>
            <c:strRef>
              <c:f>'mezzi '!$C$184</c:f>
              <c:strCache>
                <c:ptCount val="1"/>
                <c:pt idx="0">
                  <c:v>esperienza in area critica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cat>
            <c:strRef>
              <c:f>'mezzi '!$A$185:$A$188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'!$C$185:$C$188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EB69-724B-B176-E090778D250A}"/>
            </c:ext>
          </c:extLst>
        </c:ser>
        <c:ser>
          <c:idx val="2"/>
          <c:order val="2"/>
          <c:tx>
            <c:strRef>
              <c:f>'mezzi '!$D$184</c:f>
              <c:strCache>
                <c:ptCount val="1"/>
                <c:pt idx="0">
                  <c:v>Essere appartenenti all'Area Critica, Corsi di formazione specializzanti per la gestione delle emergenze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'mezzi '!$A$185:$A$188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'!$D$185:$D$188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0</c:v>
                </c:pt>
                <c:pt idx="3">
                  <c:v>11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4-EB69-724B-B176-E090778D250A}"/>
            </c:ext>
          </c:extLst>
        </c:ser>
        <c:ser>
          <c:idx val="3"/>
          <c:order val="3"/>
          <c:tx>
            <c:strRef>
              <c:f>'mezzi '!$E$184</c:f>
              <c:strCache>
                <c:ptCount val="1"/>
                <c:pt idx="0">
                  <c:v>nessuna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  <a:sp3d/>
          </c:spPr>
          <c:invertIfNegative val="0"/>
          <c:cat>
            <c:strRef>
              <c:f>'mezzi '!$A$185:$A$188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+ ISOLE</c:v>
                </c:pt>
              </c:strCache>
            </c:strRef>
          </c:cat>
          <c:val>
            <c:numRef>
              <c:f>'mezzi '!$E$185:$E$188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EB69-724B-B176-E090778D2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4094896"/>
        <c:axId val="274090192"/>
        <c:axId val="0"/>
      </c:bar3DChart>
      <c:catAx>
        <c:axId val="27409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74090192"/>
        <c:crosses val="autoZero"/>
        <c:auto val="1"/>
        <c:lblAlgn val="ctr"/>
        <c:lblOffset val="100"/>
        <c:noMultiLvlLbl val="0"/>
      </c:catAx>
      <c:valAx>
        <c:axId val="27409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7409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3369916554515147"/>
          <c:w val="0.98593413595039747"/>
          <c:h val="0.251204213106442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31714271552968E-2"/>
          <c:y val="0.17171292234489868"/>
          <c:w val="0.90286351706036749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Foglio1!$A$60</c:f>
              <c:strCache>
                <c:ptCount val="1"/>
                <c:pt idx="0">
                  <c:v>Convenzionati (MET)</c:v>
                </c:pt>
              </c:strCache>
            </c:strRef>
          </c:tx>
          <c:spPr>
            <a:pattFill prst="lgCheck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Foglio1!$B$59:$E$59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 </c:v>
                </c:pt>
                <c:pt idx="3">
                  <c:v>SUD + ISOLE</c:v>
                </c:pt>
              </c:strCache>
            </c:strRef>
          </c:cat>
          <c:val>
            <c:numRef>
              <c:f>Foglio1!$B$60:$E$60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2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11-574B-9836-6D65B32380A7}"/>
            </c:ext>
          </c:extLst>
        </c:ser>
        <c:ser>
          <c:idx val="1"/>
          <c:order val="1"/>
          <c:tx>
            <c:strRef>
              <c:f>Foglio1!$A$61</c:f>
              <c:strCache>
                <c:ptCount val="1"/>
                <c:pt idx="0">
                  <c:v>Convenzionati (MET) e Ospedalieri</c:v>
                </c:pt>
              </c:strCache>
            </c:strRef>
          </c:tx>
          <c:spPr>
            <a:pattFill prst="lgCheck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Foglio1!$B$59:$E$59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 </c:v>
                </c:pt>
                <c:pt idx="3">
                  <c:v>SUD + ISOLE</c:v>
                </c:pt>
              </c:strCache>
            </c:strRef>
          </c:cat>
          <c:val>
            <c:numRef>
              <c:f>Foglio1!$B$61:$E$61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20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11-574B-9836-6D65B32380A7}"/>
            </c:ext>
          </c:extLst>
        </c:ser>
        <c:ser>
          <c:idx val="2"/>
          <c:order val="2"/>
          <c:tx>
            <c:strRef>
              <c:f>Foglio1!$A$62</c:f>
              <c:strCache>
                <c:ptCount val="1"/>
                <c:pt idx="0">
                  <c:v>Ospedalieri</c:v>
                </c:pt>
              </c:strCache>
            </c:strRef>
          </c:tx>
          <c:spPr>
            <a:pattFill prst="lgCheck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Foglio1!$B$59:$E$59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 </c:v>
                </c:pt>
                <c:pt idx="3">
                  <c:v>SUD + ISOLE</c:v>
                </c:pt>
              </c:strCache>
            </c:strRef>
          </c:cat>
          <c:val>
            <c:numRef>
              <c:f>Foglio1!$B$62:$E$62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11-574B-9836-6D65B32380A7}"/>
            </c:ext>
          </c:extLst>
        </c:ser>
        <c:ser>
          <c:idx val="3"/>
          <c:order val="3"/>
          <c:tx>
            <c:strRef>
              <c:f>Foglio1!$A$63</c:f>
              <c:strCache>
                <c:ptCount val="1"/>
                <c:pt idx="0">
                  <c:v>Vuote</c:v>
                </c:pt>
              </c:strCache>
            </c:strRef>
          </c:tx>
          <c:spPr>
            <a:pattFill prst="lgCheck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Foglio1!$B$59:$E$59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 </c:v>
                </c:pt>
                <c:pt idx="3">
                  <c:v>SUD + ISOLE</c:v>
                </c:pt>
              </c:strCache>
            </c:strRef>
          </c:cat>
          <c:val>
            <c:numRef>
              <c:f>Foglio1!$B$63:$E$63</c:f>
              <c:numCache>
                <c:formatCode>General</c:formatCode>
                <c:ptCount val="4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11-574B-9836-6D65B3238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4091760"/>
        <c:axId val="274092152"/>
      </c:barChart>
      <c:catAx>
        <c:axId val="27409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74092152"/>
        <c:crosses val="autoZero"/>
        <c:auto val="1"/>
        <c:lblAlgn val="ctr"/>
        <c:lblOffset val="100"/>
        <c:noMultiLvlLbl val="0"/>
      </c:catAx>
      <c:valAx>
        <c:axId val="274092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7409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F5B4A-6D6B-7B4C-AEED-6DC8736A0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057CE2-5DCA-CD44-AD9A-EBE9E169F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B33F93-9545-3C43-8CAC-B55E32A9C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9AADD2-05AB-9749-AE8A-EEDE45A09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AD74FD-6387-6A4F-ADDC-4E4E6B64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4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AAE35-2018-1E41-AC03-B20EBA24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8A2D7B5-44E7-9943-8422-84D1FB180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4C6668-9F36-324F-B6FE-A49EF53E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8B8F20-4FC3-0140-960F-E236FEA4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FA5B77-3656-8944-8B00-51663A66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40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CC9D8BD-614E-9F41-9017-D45CF11C5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016A21-C019-5749-8C7D-6C1AE7641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9164A3-9E91-6D41-93B4-05F1D55B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1A4EF1-47CF-EA4D-854B-7002CA5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68FBC5-ADA5-4E4F-85C4-C14A404F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00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9C299-23C8-914F-B1A5-75BA4B4D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46E434-5DD9-034C-9CA9-76F96914D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F965BC-74C1-C74E-AB8F-8BA844D01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A9D135-004B-574D-833B-FB11D92C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6BD7F1-2CE6-D94D-A370-ED94ED8F8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89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CC7C47-6A7A-314B-84BD-A703AA90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96C030-384A-6846-9E3B-F040FE218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DD2342-13F2-8E46-9DA5-245C5EC5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349C95-2F56-FC49-A244-F316F6AC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9B7A15-A692-E545-BCDD-97467607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45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B9ACEA-BDDC-A14A-A2A2-EAD4F98CE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68BF0F-EB49-B849-820A-FBFD0BA88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9B92B4-8644-CF4E-B5F3-5F3AA1AC5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6CDE53-2106-534A-B8DC-4312383A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7EA100-C109-F04E-A400-2F9D5D40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816400-083E-4F4D-B39B-84895AB18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929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5BD1CF-07DB-B941-97B0-37091EA6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E05BF0-A124-4C41-88C3-D7A6CF168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1C7CC1-BD00-9F41-B031-4328C4840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B4A5FF3-02DB-8749-8815-0662491A0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28B965B-0100-B748-B2EB-0B97A9D27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E877963-2054-7C48-8CB5-B16DEFFF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7E4EE09-FC0B-5A4C-AD4F-F7AA4EF5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51DCABC-398D-8541-BE85-38C4AD3C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BFFE8E-F7D9-C74E-BB84-8E9059577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B41E852-B28B-9349-BBDA-7B3AC827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CE31DA-70CE-9C45-B7E4-9BCCB2FA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4D4EC2C-464F-BE4F-B338-B83D63A92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28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334EBB0-AE16-2E4D-AC77-83130443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F993636-33A6-8B4B-A3A2-DBABBB32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990330-5AFF-EF4F-8E20-1070193F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46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6C89C8-D9A5-994D-91E2-B868061C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9E4D18-12DE-8244-BF6A-23C9A8475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CD152BE-C242-3E45-A50A-15533C23A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AA0D78-EB5E-DB45-98CD-6175C8696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7B93B0-3E16-704E-B779-DAF4D1FC7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1638E7-3919-274C-9201-8E6BA54E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7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2577F4-E076-6840-BC42-FFB248A69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3F1CDBA-5C90-E145-8AF8-B7C73E574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9232FB2-15E7-4842-A49F-6823433DF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1989492-E225-194C-9366-2A61F0E0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8DF6DD-BB8B-DB40-9D09-78EC4719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C4BBC2-76DF-5545-A7E8-F830B8A7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27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0FA41CC-74A1-CA42-8636-D088A4755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894D1A-1E7E-2540-8E5E-831257705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0EEC5F-1405-4B46-B1AE-CDBFECEBE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93BD7-AC8E-7040-AE61-680EDA3D9A2A}" type="datetimeFigureOut">
              <a:rPr lang="it-IT" smtClean="0"/>
              <a:t>20/09/21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3BF22B-D145-4D4E-8297-903DBACB5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5973A6-1A6E-3640-930A-1D5BE01ED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7C720-A085-B444-80C6-EAEA80899C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9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2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429EBE3-3E80-C14D-92A7-52ACD934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63" y="438150"/>
            <a:ext cx="5740400" cy="209550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1C264EB-7A19-2643-978E-F7D8818FC06F}"/>
              </a:ext>
            </a:extLst>
          </p:cNvPr>
          <p:cNvSpPr/>
          <p:nvPr/>
        </p:nvSpPr>
        <p:spPr>
          <a:xfrm>
            <a:off x="0" y="5824251"/>
            <a:ext cx="12192000" cy="1222904"/>
          </a:xfrm>
          <a:prstGeom prst="rect">
            <a:avLst/>
          </a:prstGeom>
          <a:solidFill>
            <a:srgbClr val="53565A"/>
          </a:solidFill>
          <a:ln w="603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895E40-7C89-6A48-AC8A-DD774F0C0812}"/>
              </a:ext>
            </a:extLst>
          </p:cNvPr>
          <p:cNvSpPr txBox="1"/>
          <p:nvPr/>
        </p:nvSpPr>
        <p:spPr>
          <a:xfrm>
            <a:off x="0" y="608857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chemeClr val="bg1"/>
                </a:solidFill>
              </a:rPr>
              <a:t>Riva del Garda</a:t>
            </a:r>
            <a:endParaRPr lang="it-IT" b="1" i="1" dirty="0">
              <a:solidFill>
                <a:schemeClr val="bg1"/>
              </a:solidFill>
            </a:endParaRPr>
          </a:p>
          <a:p>
            <a:pPr algn="ctr"/>
            <a:r>
              <a:rPr lang="it-IT" i="1" dirty="0">
                <a:solidFill>
                  <a:schemeClr val="bg1"/>
                </a:solidFill>
              </a:rPr>
              <a:t>20.21.22 settembre 2021</a:t>
            </a:r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C51BE7C-6BC8-E542-A382-50AE71E803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8000"/>
          </a:blip>
          <a:srcRect r="25051"/>
          <a:stretch/>
        </p:blipFill>
        <p:spPr>
          <a:xfrm>
            <a:off x="8289150" y="1458117"/>
            <a:ext cx="3902850" cy="514496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1D1DF7-68A0-964B-98AC-F5B9E6E22F7E}"/>
              </a:ext>
            </a:extLst>
          </p:cNvPr>
          <p:cNvSpPr txBox="1"/>
          <p:nvPr/>
        </p:nvSpPr>
        <p:spPr>
          <a:xfrm>
            <a:off x="3571875" y="3429000"/>
            <a:ext cx="8215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i="1" dirty="0">
                <a:solidFill>
                  <a:schemeClr val="bg1"/>
                </a:solidFill>
              </a:rPr>
              <a:t>SURVEY SISTEMA 118 ITALIA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F8982D-ADDE-8E49-B9EA-B8991F714BBD}"/>
              </a:ext>
            </a:extLst>
          </p:cNvPr>
          <p:cNvSpPr txBox="1"/>
          <p:nvPr/>
        </p:nvSpPr>
        <p:spPr>
          <a:xfrm>
            <a:off x="3567107" y="4467237"/>
            <a:ext cx="821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chemeClr val="bg1"/>
                </a:solidFill>
              </a:rPr>
              <a:t>Relatore: </a:t>
            </a:r>
            <a:r>
              <a:rPr lang="it-IT" b="1" i="1" dirty="0">
                <a:solidFill>
                  <a:schemeClr val="bg1"/>
                </a:solidFill>
              </a:rPr>
              <a:t>A CURA DI SIEMS-SIIET</a:t>
            </a:r>
          </a:p>
          <a:p>
            <a:pPr algn="r"/>
            <a:r>
              <a:rPr lang="it-IT" i="1" dirty="0">
                <a:solidFill>
                  <a:schemeClr val="bg1"/>
                </a:solidFill>
              </a:rPr>
              <a:t>Sessione: </a:t>
            </a:r>
            <a:r>
              <a:rPr lang="it-IT" b="1" i="1" dirty="0">
                <a:solidFill>
                  <a:schemeClr val="bg1"/>
                </a:solidFill>
              </a:rPr>
              <a:t>TAVOLA ROTONDA</a:t>
            </a:r>
          </a:p>
        </p:txBody>
      </p:sp>
    </p:spTree>
    <p:extLst>
      <p:ext uri="{BB962C8B-B14F-4D97-AF65-F5344CB8AC3E}">
        <p14:creationId xmlns:p14="http://schemas.microsoft.com/office/powerpoint/2010/main" val="43108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B1C264EB-7A19-2643-978E-F7D8818FC06F}"/>
              </a:ext>
            </a:extLst>
          </p:cNvPr>
          <p:cNvSpPr/>
          <p:nvPr/>
        </p:nvSpPr>
        <p:spPr>
          <a:xfrm>
            <a:off x="0" y="6088573"/>
            <a:ext cx="12192000" cy="958581"/>
          </a:xfrm>
          <a:prstGeom prst="rect">
            <a:avLst/>
          </a:prstGeom>
          <a:solidFill>
            <a:srgbClr val="53565A"/>
          </a:solidFill>
          <a:ln w="603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895E40-7C89-6A48-AC8A-DD774F0C0812}"/>
              </a:ext>
            </a:extLst>
          </p:cNvPr>
          <p:cNvSpPr txBox="1"/>
          <p:nvPr/>
        </p:nvSpPr>
        <p:spPr>
          <a:xfrm>
            <a:off x="7297615" y="6211669"/>
            <a:ext cx="4736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chemeClr val="bg1"/>
                </a:solidFill>
              </a:rPr>
              <a:t>Riva del Garda</a:t>
            </a:r>
            <a:endParaRPr lang="it-IT" b="1" i="1" dirty="0">
              <a:solidFill>
                <a:schemeClr val="bg1"/>
              </a:solidFill>
            </a:endParaRPr>
          </a:p>
          <a:p>
            <a:pPr algn="r"/>
            <a:r>
              <a:rPr lang="it-IT" i="1" dirty="0">
                <a:solidFill>
                  <a:schemeClr val="bg1"/>
                </a:solidFill>
              </a:rPr>
              <a:t>20.21.22 settembre 2021</a:t>
            </a:r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C51BE7C-6BC8-E542-A382-50AE71E803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1000"/>
          </a:blip>
          <a:srcRect l="17092" t="9994" r="-501"/>
          <a:stretch/>
        </p:blipFill>
        <p:spPr>
          <a:xfrm>
            <a:off x="0" y="0"/>
            <a:ext cx="4343400" cy="463079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2940BB-7F7F-2640-BC44-3355130A6472}"/>
              </a:ext>
            </a:extLst>
          </p:cNvPr>
          <p:cNvSpPr txBox="1"/>
          <p:nvPr/>
        </p:nvSpPr>
        <p:spPr>
          <a:xfrm>
            <a:off x="140677" y="6337030"/>
            <a:ext cx="8057051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8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2"/>
                </a:solidFill>
              </a:rPr>
              <a:t>Congresso Nazionale Emergenza Urgenza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9A4E2C8-5228-2947-AD73-0168C7EA2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3452" y="1111170"/>
            <a:ext cx="9144000" cy="3643858"/>
          </a:xfrm>
        </p:spPr>
        <p:txBody>
          <a:bodyPr>
            <a:normAutofit/>
          </a:bodyPr>
          <a:lstStyle/>
          <a:p>
            <a:r>
              <a:rPr lang="it-IT" dirty="0">
                <a:latin typeface="+mn-lt"/>
              </a:rPr>
              <a:t>ESTRATTO </a:t>
            </a:r>
            <a:r>
              <a:rPr lang="it-IT" dirty="0" err="1">
                <a:latin typeface="+mn-lt"/>
              </a:rPr>
              <a:t>Survey</a:t>
            </a:r>
            <a:br>
              <a:rPr lang="it-IT" dirty="0">
                <a:latin typeface="+mn-lt"/>
              </a:rPr>
            </a:br>
            <a:br>
              <a:rPr lang="it-IT" dirty="0">
                <a:latin typeface="+mn-lt"/>
              </a:rPr>
            </a:br>
            <a:r>
              <a:rPr lang="it-IT" dirty="0">
                <a:latin typeface="+mn-lt"/>
              </a:rPr>
              <a:t> </a:t>
            </a:r>
            <a:br>
              <a:rPr lang="it-IT" dirty="0">
                <a:latin typeface="+mn-lt"/>
              </a:rPr>
            </a:br>
            <a:r>
              <a:rPr lang="it-IT" dirty="0">
                <a:latin typeface="+mn-lt"/>
              </a:rPr>
              <a:t>Centrali Operative 118</a:t>
            </a:r>
          </a:p>
        </p:txBody>
      </p:sp>
    </p:spTree>
    <p:extLst>
      <p:ext uri="{BB962C8B-B14F-4D97-AF65-F5344CB8AC3E}">
        <p14:creationId xmlns:p14="http://schemas.microsoft.com/office/powerpoint/2010/main" val="287119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B1C264EB-7A19-2643-978E-F7D8818FC06F}"/>
              </a:ext>
            </a:extLst>
          </p:cNvPr>
          <p:cNvSpPr/>
          <p:nvPr/>
        </p:nvSpPr>
        <p:spPr>
          <a:xfrm>
            <a:off x="0" y="6088573"/>
            <a:ext cx="12192000" cy="958581"/>
          </a:xfrm>
          <a:prstGeom prst="rect">
            <a:avLst/>
          </a:prstGeom>
          <a:solidFill>
            <a:srgbClr val="53565A"/>
          </a:solidFill>
          <a:ln w="603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895E40-7C89-6A48-AC8A-DD774F0C0812}"/>
              </a:ext>
            </a:extLst>
          </p:cNvPr>
          <p:cNvSpPr txBox="1"/>
          <p:nvPr/>
        </p:nvSpPr>
        <p:spPr>
          <a:xfrm>
            <a:off x="7297615" y="6211669"/>
            <a:ext cx="4736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chemeClr val="bg1"/>
                </a:solidFill>
              </a:rPr>
              <a:t>Riva del Garda</a:t>
            </a:r>
            <a:endParaRPr lang="it-IT" b="1" i="1" dirty="0">
              <a:solidFill>
                <a:schemeClr val="bg1"/>
              </a:solidFill>
            </a:endParaRPr>
          </a:p>
          <a:p>
            <a:pPr algn="r"/>
            <a:r>
              <a:rPr lang="it-IT" i="1" dirty="0">
                <a:solidFill>
                  <a:schemeClr val="bg1"/>
                </a:solidFill>
              </a:rPr>
              <a:t>20.21.22 settembre 2021</a:t>
            </a:r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C51BE7C-6BC8-E542-A382-50AE71E803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1000"/>
          </a:blip>
          <a:srcRect l="17092" t="9994" r="-501"/>
          <a:stretch/>
        </p:blipFill>
        <p:spPr>
          <a:xfrm>
            <a:off x="0" y="0"/>
            <a:ext cx="4343400" cy="463079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2940BB-7F7F-2640-BC44-3355130A6472}"/>
              </a:ext>
            </a:extLst>
          </p:cNvPr>
          <p:cNvSpPr txBox="1"/>
          <p:nvPr/>
        </p:nvSpPr>
        <p:spPr>
          <a:xfrm>
            <a:off x="140677" y="6337030"/>
            <a:ext cx="8057051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8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2"/>
                </a:solidFill>
              </a:rPr>
              <a:t>Congresso Nazionale Emergenza Urgenza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4B0909A4-554D-C54C-8BDA-8C9189638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64689"/>
              </p:ext>
            </p:extLst>
          </p:nvPr>
        </p:nvGraphicFramePr>
        <p:xfrm>
          <a:off x="4664597" y="220547"/>
          <a:ext cx="6829064" cy="5619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2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5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21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REGIONI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NUMERO PROVINCE 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62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NORD OVEST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LIGURIA LOMBARDIA PIEMONTE VALLE D'AOSTA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NORD EST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VENETO, FRUILI VENEZIA GIULIA TRENTINO ALTO ADIGE EMILIA ROMAGNA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6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CENTRO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LAZIO MARCHE TOSCANA UMBRIA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SUD+ ISOLE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ABRUZZO BASILICATA CALABRIA CAMPANIA MOLISE PUGLIA SICILIA SARDEGNA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Century Gothic" panose="020B0502020202020204" pitchFamily="34" charset="0"/>
                        </a:rPr>
                        <a:t>39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94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TOT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Century Gothic" panose="020B0502020202020204" pitchFamily="34" charset="0"/>
                        </a:rPr>
                        <a:t>110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DB0E393C-CE64-6D47-B4D0-85F97AEEF947}"/>
              </a:ext>
            </a:extLst>
          </p:cNvPr>
          <p:cNvSpPr txBox="1"/>
          <p:nvPr/>
        </p:nvSpPr>
        <p:spPr>
          <a:xfrm>
            <a:off x="486137" y="4965539"/>
            <a:ext cx="361130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BASE DATI</a:t>
            </a:r>
          </a:p>
        </p:txBody>
      </p:sp>
    </p:spTree>
    <p:extLst>
      <p:ext uri="{BB962C8B-B14F-4D97-AF65-F5344CB8AC3E}">
        <p14:creationId xmlns:p14="http://schemas.microsoft.com/office/powerpoint/2010/main" val="63133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B1C264EB-7A19-2643-978E-F7D8818FC06F}"/>
              </a:ext>
            </a:extLst>
          </p:cNvPr>
          <p:cNvSpPr/>
          <p:nvPr/>
        </p:nvSpPr>
        <p:spPr>
          <a:xfrm>
            <a:off x="0" y="6088573"/>
            <a:ext cx="12192000" cy="958581"/>
          </a:xfrm>
          <a:prstGeom prst="rect">
            <a:avLst/>
          </a:prstGeom>
          <a:solidFill>
            <a:srgbClr val="53565A"/>
          </a:solidFill>
          <a:ln w="603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895E40-7C89-6A48-AC8A-DD774F0C0812}"/>
              </a:ext>
            </a:extLst>
          </p:cNvPr>
          <p:cNvSpPr txBox="1"/>
          <p:nvPr/>
        </p:nvSpPr>
        <p:spPr>
          <a:xfrm>
            <a:off x="7297615" y="6211669"/>
            <a:ext cx="4736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chemeClr val="bg1"/>
                </a:solidFill>
              </a:rPr>
              <a:t>Riva del Garda</a:t>
            </a:r>
            <a:endParaRPr lang="it-IT" b="1" i="1" dirty="0">
              <a:solidFill>
                <a:schemeClr val="bg1"/>
              </a:solidFill>
            </a:endParaRPr>
          </a:p>
          <a:p>
            <a:pPr algn="r"/>
            <a:r>
              <a:rPr lang="it-IT" i="1" dirty="0">
                <a:solidFill>
                  <a:schemeClr val="bg1"/>
                </a:solidFill>
              </a:rPr>
              <a:t>20.21.22 settembre 2021</a:t>
            </a:r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C51BE7C-6BC8-E542-A382-50AE71E803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1000"/>
          </a:blip>
          <a:srcRect l="17092" t="9994" r="-501"/>
          <a:stretch/>
        </p:blipFill>
        <p:spPr>
          <a:xfrm>
            <a:off x="0" y="0"/>
            <a:ext cx="4343400" cy="463079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2940BB-7F7F-2640-BC44-3355130A6472}"/>
              </a:ext>
            </a:extLst>
          </p:cNvPr>
          <p:cNvSpPr txBox="1"/>
          <p:nvPr/>
        </p:nvSpPr>
        <p:spPr>
          <a:xfrm>
            <a:off x="140677" y="6337030"/>
            <a:ext cx="8057051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8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2"/>
                </a:solidFill>
              </a:rPr>
              <a:t>Congresso Nazionale Emergenza Urgenza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3D713BF4-BA04-6E4A-9D7A-F0BC4DFD09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476252"/>
              </p:ext>
            </p:extLst>
          </p:nvPr>
        </p:nvGraphicFramePr>
        <p:xfrm>
          <a:off x="746553" y="172064"/>
          <a:ext cx="10894462" cy="6164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288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B1C264EB-7A19-2643-978E-F7D8818FC06F}"/>
              </a:ext>
            </a:extLst>
          </p:cNvPr>
          <p:cNvSpPr/>
          <p:nvPr/>
        </p:nvSpPr>
        <p:spPr>
          <a:xfrm>
            <a:off x="0" y="6088573"/>
            <a:ext cx="12192000" cy="958581"/>
          </a:xfrm>
          <a:prstGeom prst="rect">
            <a:avLst/>
          </a:prstGeom>
          <a:solidFill>
            <a:srgbClr val="53565A"/>
          </a:solidFill>
          <a:ln w="603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895E40-7C89-6A48-AC8A-DD774F0C0812}"/>
              </a:ext>
            </a:extLst>
          </p:cNvPr>
          <p:cNvSpPr txBox="1"/>
          <p:nvPr/>
        </p:nvSpPr>
        <p:spPr>
          <a:xfrm>
            <a:off x="7297615" y="6211669"/>
            <a:ext cx="4736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chemeClr val="bg1"/>
                </a:solidFill>
              </a:rPr>
              <a:t>Riva del Garda</a:t>
            </a:r>
            <a:endParaRPr lang="it-IT" b="1" i="1" dirty="0">
              <a:solidFill>
                <a:schemeClr val="bg1"/>
              </a:solidFill>
            </a:endParaRPr>
          </a:p>
          <a:p>
            <a:pPr algn="r"/>
            <a:r>
              <a:rPr lang="it-IT" i="1" dirty="0">
                <a:solidFill>
                  <a:schemeClr val="bg1"/>
                </a:solidFill>
              </a:rPr>
              <a:t>20.21.22 settembre 2021</a:t>
            </a:r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C51BE7C-6BC8-E542-A382-50AE71E803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1000"/>
          </a:blip>
          <a:srcRect l="17092" t="9994" r="-501"/>
          <a:stretch/>
        </p:blipFill>
        <p:spPr>
          <a:xfrm>
            <a:off x="0" y="0"/>
            <a:ext cx="4343400" cy="463079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2940BB-7F7F-2640-BC44-3355130A6472}"/>
              </a:ext>
            </a:extLst>
          </p:cNvPr>
          <p:cNvSpPr txBox="1"/>
          <p:nvPr/>
        </p:nvSpPr>
        <p:spPr>
          <a:xfrm>
            <a:off x="140677" y="6337030"/>
            <a:ext cx="8057051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8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2"/>
                </a:solidFill>
              </a:rPr>
              <a:t>Congresso Nazionale Emergenza Urgenza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AB78D7F7-271A-CE4E-B9AB-DB390166C359}"/>
              </a:ext>
            </a:extLst>
          </p:cNvPr>
          <p:cNvSpPr txBox="1">
            <a:spLocks/>
          </p:cNvSpPr>
          <p:nvPr/>
        </p:nvSpPr>
        <p:spPr>
          <a:xfrm>
            <a:off x="838200" y="96601"/>
            <a:ext cx="10515600" cy="6745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>
                <a:latin typeface="+mn-lt"/>
              </a:rPr>
              <a:t>Esistono algoritmi/protocolli che prevedono da parte degli infermieri la somministrazione di farmaci o procedure terapeutiche atti a salvaguardare le funzioni vitali?</a:t>
            </a:r>
          </a:p>
        </p:txBody>
      </p:sp>
      <p:graphicFrame>
        <p:nvGraphicFramePr>
          <p:cNvPr id="7" name="Segnaposto contenuto 3">
            <a:extLst>
              <a:ext uri="{FF2B5EF4-FFF2-40B4-BE49-F238E27FC236}">
                <a16:creationId xmlns:a16="http://schemas.microsoft.com/office/drawing/2014/main" id="{FA18F63B-C916-364B-A5E8-6760DB9F8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569049"/>
              </p:ext>
            </p:extLst>
          </p:nvPr>
        </p:nvGraphicFramePr>
        <p:xfrm>
          <a:off x="1058119" y="1162756"/>
          <a:ext cx="9640824" cy="477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59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B1C264EB-7A19-2643-978E-F7D8818FC06F}"/>
              </a:ext>
            </a:extLst>
          </p:cNvPr>
          <p:cNvSpPr/>
          <p:nvPr/>
        </p:nvSpPr>
        <p:spPr>
          <a:xfrm>
            <a:off x="0" y="6088573"/>
            <a:ext cx="12192000" cy="958581"/>
          </a:xfrm>
          <a:prstGeom prst="rect">
            <a:avLst/>
          </a:prstGeom>
          <a:solidFill>
            <a:srgbClr val="53565A"/>
          </a:solidFill>
          <a:ln w="603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895E40-7C89-6A48-AC8A-DD774F0C0812}"/>
              </a:ext>
            </a:extLst>
          </p:cNvPr>
          <p:cNvSpPr txBox="1"/>
          <p:nvPr/>
        </p:nvSpPr>
        <p:spPr>
          <a:xfrm>
            <a:off x="7297615" y="6211669"/>
            <a:ext cx="4736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chemeClr val="bg1"/>
                </a:solidFill>
              </a:rPr>
              <a:t>Riva del Garda</a:t>
            </a:r>
            <a:endParaRPr lang="it-IT" b="1" i="1" dirty="0">
              <a:solidFill>
                <a:schemeClr val="bg1"/>
              </a:solidFill>
            </a:endParaRPr>
          </a:p>
          <a:p>
            <a:pPr algn="r"/>
            <a:r>
              <a:rPr lang="it-IT" i="1" dirty="0">
                <a:solidFill>
                  <a:schemeClr val="bg1"/>
                </a:solidFill>
              </a:rPr>
              <a:t>20.21.22 settembre 2021</a:t>
            </a:r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C51BE7C-6BC8-E542-A382-50AE71E803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1000"/>
          </a:blip>
          <a:srcRect l="17092" t="9994" r="-501"/>
          <a:stretch/>
        </p:blipFill>
        <p:spPr>
          <a:xfrm>
            <a:off x="0" y="0"/>
            <a:ext cx="4343400" cy="463079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2940BB-7F7F-2640-BC44-3355130A6472}"/>
              </a:ext>
            </a:extLst>
          </p:cNvPr>
          <p:cNvSpPr txBox="1"/>
          <p:nvPr/>
        </p:nvSpPr>
        <p:spPr>
          <a:xfrm>
            <a:off x="140677" y="6337030"/>
            <a:ext cx="8057051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8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2"/>
                </a:solidFill>
              </a:rPr>
              <a:t>Congresso Nazionale Emergenza Urgenza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8D078BF9-2F70-B844-9B39-A782496065B4}"/>
              </a:ext>
            </a:extLst>
          </p:cNvPr>
          <p:cNvSpPr txBox="1">
            <a:spLocks/>
          </p:cNvSpPr>
          <p:nvPr/>
        </p:nvSpPr>
        <p:spPr>
          <a:xfrm>
            <a:off x="358815" y="89060"/>
            <a:ext cx="11674923" cy="4580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latin typeface="+mn-lt"/>
              </a:rPr>
              <a:t>Che tipo di requisiti/formazione devono avere gli </a:t>
            </a:r>
            <a:r>
              <a:rPr lang="it-IT" sz="2000" b="1" dirty="0">
                <a:highlight>
                  <a:srgbClr val="FFFF00"/>
                </a:highlight>
                <a:latin typeface="+mn-lt"/>
              </a:rPr>
              <a:t>INFERMIERI</a:t>
            </a:r>
            <a:r>
              <a:rPr lang="it-IT" sz="2000" b="1" dirty="0">
                <a:latin typeface="+mn-lt"/>
              </a:rPr>
              <a:t> per poter entrare nel sistema?</a:t>
            </a:r>
          </a:p>
        </p:txBody>
      </p:sp>
      <p:graphicFrame>
        <p:nvGraphicFramePr>
          <p:cNvPr id="11" name="Segnaposto contenuto 3">
            <a:extLst>
              <a:ext uri="{FF2B5EF4-FFF2-40B4-BE49-F238E27FC236}">
                <a16:creationId xmlns:a16="http://schemas.microsoft.com/office/drawing/2014/main" id="{006D9AEA-6D03-824F-B255-C285C8C3FC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041177"/>
              </p:ext>
            </p:extLst>
          </p:nvPr>
        </p:nvGraphicFramePr>
        <p:xfrm>
          <a:off x="838200" y="527889"/>
          <a:ext cx="10515600" cy="5559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786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B1C264EB-7A19-2643-978E-F7D8818FC06F}"/>
              </a:ext>
            </a:extLst>
          </p:cNvPr>
          <p:cNvSpPr/>
          <p:nvPr/>
        </p:nvSpPr>
        <p:spPr>
          <a:xfrm>
            <a:off x="0" y="6088573"/>
            <a:ext cx="12192000" cy="958581"/>
          </a:xfrm>
          <a:prstGeom prst="rect">
            <a:avLst/>
          </a:prstGeom>
          <a:solidFill>
            <a:srgbClr val="53565A"/>
          </a:solidFill>
          <a:ln w="603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895E40-7C89-6A48-AC8A-DD774F0C0812}"/>
              </a:ext>
            </a:extLst>
          </p:cNvPr>
          <p:cNvSpPr txBox="1"/>
          <p:nvPr/>
        </p:nvSpPr>
        <p:spPr>
          <a:xfrm>
            <a:off x="7297615" y="6211669"/>
            <a:ext cx="4736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chemeClr val="bg1"/>
                </a:solidFill>
              </a:rPr>
              <a:t>Riva del Garda</a:t>
            </a:r>
            <a:endParaRPr lang="it-IT" b="1" i="1" dirty="0">
              <a:solidFill>
                <a:schemeClr val="bg1"/>
              </a:solidFill>
            </a:endParaRPr>
          </a:p>
          <a:p>
            <a:pPr algn="r"/>
            <a:r>
              <a:rPr lang="it-IT" i="1" dirty="0">
                <a:solidFill>
                  <a:schemeClr val="bg1"/>
                </a:solidFill>
              </a:rPr>
              <a:t>20.21.22 settembre 2021</a:t>
            </a:r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C51BE7C-6BC8-E542-A382-50AE71E803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1000"/>
          </a:blip>
          <a:srcRect l="17092" t="9994" r="-501"/>
          <a:stretch/>
        </p:blipFill>
        <p:spPr>
          <a:xfrm>
            <a:off x="0" y="0"/>
            <a:ext cx="4343400" cy="463079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2940BB-7F7F-2640-BC44-3355130A6472}"/>
              </a:ext>
            </a:extLst>
          </p:cNvPr>
          <p:cNvSpPr txBox="1"/>
          <p:nvPr/>
        </p:nvSpPr>
        <p:spPr>
          <a:xfrm>
            <a:off x="140677" y="6337030"/>
            <a:ext cx="8057051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8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2"/>
                </a:solidFill>
              </a:rPr>
              <a:t>Congresso Nazionale Emergenza Urgenza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D5B88E0-6D58-554E-A4CD-5E9C6E97953C}"/>
              </a:ext>
            </a:extLst>
          </p:cNvPr>
          <p:cNvSpPr txBox="1">
            <a:spLocks/>
          </p:cNvSpPr>
          <p:nvPr/>
        </p:nvSpPr>
        <p:spPr>
          <a:xfrm>
            <a:off x="149469" y="145802"/>
            <a:ext cx="11893061" cy="4636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latin typeface="+mn-lt"/>
              </a:rPr>
              <a:t>Quale tipo di requisiti/formazione preferenziale devono avere i </a:t>
            </a:r>
            <a:r>
              <a:rPr lang="it-IT" sz="2000" b="1" dirty="0">
                <a:highlight>
                  <a:srgbClr val="FFFF00"/>
                </a:highlight>
                <a:latin typeface="+mn-lt"/>
              </a:rPr>
              <a:t>MEDICI</a:t>
            </a:r>
            <a:r>
              <a:rPr lang="it-IT" sz="2000" b="1" dirty="0">
                <a:latin typeface="+mn-lt"/>
              </a:rPr>
              <a:t> per poter entrare nel sistema?</a:t>
            </a:r>
          </a:p>
        </p:txBody>
      </p:sp>
      <p:graphicFrame>
        <p:nvGraphicFramePr>
          <p:cNvPr id="7" name="Segnaposto contenuto 3">
            <a:extLst>
              <a:ext uri="{FF2B5EF4-FFF2-40B4-BE49-F238E27FC236}">
                <a16:creationId xmlns:a16="http://schemas.microsoft.com/office/drawing/2014/main" id="{E13317EB-77F7-BF4A-BD26-82E28FC977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812009"/>
              </p:ext>
            </p:extLst>
          </p:nvPr>
        </p:nvGraphicFramePr>
        <p:xfrm>
          <a:off x="838200" y="960731"/>
          <a:ext cx="10515600" cy="504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885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B1C264EB-7A19-2643-978E-F7D8818FC06F}"/>
              </a:ext>
            </a:extLst>
          </p:cNvPr>
          <p:cNvSpPr/>
          <p:nvPr/>
        </p:nvSpPr>
        <p:spPr>
          <a:xfrm>
            <a:off x="0" y="6088573"/>
            <a:ext cx="12192000" cy="958581"/>
          </a:xfrm>
          <a:prstGeom prst="rect">
            <a:avLst/>
          </a:prstGeom>
          <a:solidFill>
            <a:srgbClr val="53565A"/>
          </a:solidFill>
          <a:ln w="603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895E40-7C89-6A48-AC8A-DD774F0C0812}"/>
              </a:ext>
            </a:extLst>
          </p:cNvPr>
          <p:cNvSpPr txBox="1"/>
          <p:nvPr/>
        </p:nvSpPr>
        <p:spPr>
          <a:xfrm>
            <a:off x="7297615" y="6211669"/>
            <a:ext cx="4736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chemeClr val="bg1"/>
                </a:solidFill>
              </a:rPr>
              <a:t>Riva del Garda</a:t>
            </a:r>
            <a:endParaRPr lang="it-IT" b="1" i="1" dirty="0">
              <a:solidFill>
                <a:schemeClr val="bg1"/>
              </a:solidFill>
            </a:endParaRPr>
          </a:p>
          <a:p>
            <a:pPr algn="r"/>
            <a:r>
              <a:rPr lang="it-IT" i="1" dirty="0">
                <a:solidFill>
                  <a:schemeClr val="bg1"/>
                </a:solidFill>
              </a:rPr>
              <a:t>20.21.22 settembre 2021</a:t>
            </a:r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C51BE7C-6BC8-E542-A382-50AE71E803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1000"/>
          </a:blip>
          <a:srcRect l="17092" t="9994" r="-501"/>
          <a:stretch/>
        </p:blipFill>
        <p:spPr>
          <a:xfrm>
            <a:off x="0" y="0"/>
            <a:ext cx="4343400" cy="463079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2940BB-7F7F-2640-BC44-3355130A6472}"/>
              </a:ext>
            </a:extLst>
          </p:cNvPr>
          <p:cNvSpPr txBox="1"/>
          <p:nvPr/>
        </p:nvSpPr>
        <p:spPr>
          <a:xfrm>
            <a:off x="140677" y="6337030"/>
            <a:ext cx="8057051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8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2"/>
                </a:solidFill>
              </a:rPr>
              <a:t>Congresso Nazionale Emergenza Urgenza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23EA86DA-5149-FD46-8155-0AE135231F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390308"/>
              </p:ext>
            </p:extLst>
          </p:nvPr>
        </p:nvGraphicFramePr>
        <p:xfrm>
          <a:off x="628389" y="377890"/>
          <a:ext cx="10935222" cy="561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olo 1">
            <a:extLst>
              <a:ext uri="{FF2B5EF4-FFF2-40B4-BE49-F238E27FC236}">
                <a16:creationId xmlns:a16="http://schemas.microsoft.com/office/drawing/2014/main" id="{AF27AED3-271C-6F4D-B619-D92B857A6894}"/>
              </a:ext>
            </a:extLst>
          </p:cNvPr>
          <p:cNvSpPr txBox="1">
            <a:spLocks/>
          </p:cNvSpPr>
          <p:nvPr/>
        </p:nvSpPr>
        <p:spPr>
          <a:xfrm>
            <a:off x="573066" y="65019"/>
            <a:ext cx="10978019" cy="6364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400" b="1" dirty="0">
                <a:latin typeface="+mn-lt"/>
              </a:rPr>
              <a:t>Nel servizio 118 operano medici ospedalieri o convenzionati?</a:t>
            </a:r>
          </a:p>
        </p:txBody>
      </p:sp>
    </p:spTree>
    <p:extLst>
      <p:ext uri="{BB962C8B-B14F-4D97-AF65-F5344CB8AC3E}">
        <p14:creationId xmlns:p14="http://schemas.microsoft.com/office/powerpoint/2010/main" val="124078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2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429EBE3-3E80-C14D-92A7-52ACD934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63" y="438150"/>
            <a:ext cx="5740400" cy="209550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1C264EB-7A19-2643-978E-F7D8818FC06F}"/>
              </a:ext>
            </a:extLst>
          </p:cNvPr>
          <p:cNvSpPr/>
          <p:nvPr/>
        </p:nvSpPr>
        <p:spPr>
          <a:xfrm>
            <a:off x="0" y="5824251"/>
            <a:ext cx="12192000" cy="1222904"/>
          </a:xfrm>
          <a:prstGeom prst="rect">
            <a:avLst/>
          </a:prstGeom>
          <a:solidFill>
            <a:srgbClr val="53565A"/>
          </a:solidFill>
          <a:ln w="6032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F895E40-7C89-6A48-AC8A-DD774F0C0812}"/>
              </a:ext>
            </a:extLst>
          </p:cNvPr>
          <p:cNvSpPr txBox="1"/>
          <p:nvPr/>
        </p:nvSpPr>
        <p:spPr>
          <a:xfrm>
            <a:off x="0" y="608857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chemeClr val="bg1"/>
                </a:solidFill>
              </a:rPr>
              <a:t>Riva del Garda</a:t>
            </a:r>
            <a:endParaRPr lang="it-IT" b="1" i="1" dirty="0">
              <a:solidFill>
                <a:schemeClr val="bg1"/>
              </a:solidFill>
            </a:endParaRPr>
          </a:p>
          <a:p>
            <a:pPr algn="ctr"/>
            <a:r>
              <a:rPr lang="it-IT" i="1" dirty="0">
                <a:solidFill>
                  <a:schemeClr val="bg1"/>
                </a:solidFill>
              </a:rPr>
              <a:t>20.21.22 settembre 2021</a:t>
            </a:r>
            <a:endParaRPr lang="it-IT" b="1" i="1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C51BE7C-6BC8-E542-A382-50AE71E803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8000"/>
          </a:blip>
          <a:srcRect r="25051"/>
          <a:stretch/>
        </p:blipFill>
        <p:spPr>
          <a:xfrm>
            <a:off x="8289150" y="1458117"/>
            <a:ext cx="3902850" cy="514496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F8982D-ADDE-8E49-B9EA-B8991F714BBD}"/>
              </a:ext>
            </a:extLst>
          </p:cNvPr>
          <p:cNvSpPr txBox="1"/>
          <p:nvPr/>
        </p:nvSpPr>
        <p:spPr>
          <a:xfrm>
            <a:off x="3567107" y="4467237"/>
            <a:ext cx="821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chemeClr val="bg1"/>
                </a:solidFill>
              </a:rPr>
              <a:t>Relatore: </a:t>
            </a:r>
            <a:r>
              <a:rPr lang="it-IT" b="1" i="1" dirty="0">
                <a:solidFill>
                  <a:schemeClr val="bg1"/>
                </a:solidFill>
              </a:rPr>
              <a:t>SIEMS-SIIET</a:t>
            </a:r>
          </a:p>
          <a:p>
            <a:pPr algn="r"/>
            <a:r>
              <a:rPr lang="it-IT" i="1" dirty="0">
                <a:solidFill>
                  <a:schemeClr val="bg1"/>
                </a:solidFill>
              </a:rPr>
              <a:t>Contatti: </a:t>
            </a:r>
            <a:r>
              <a:rPr lang="it-IT" b="1" i="1" dirty="0">
                <a:solidFill>
                  <a:schemeClr val="bg1"/>
                </a:solidFill>
              </a:rPr>
              <a:t>INFO@SIEMS.IT</a:t>
            </a:r>
          </a:p>
        </p:txBody>
      </p:sp>
    </p:spTree>
    <p:extLst>
      <p:ext uri="{BB962C8B-B14F-4D97-AF65-F5344CB8AC3E}">
        <p14:creationId xmlns:p14="http://schemas.microsoft.com/office/powerpoint/2010/main" val="567586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237</Words>
  <Application>Microsoft Macintosh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  <vt:lpstr>ESTRATTO Survey    Centrali Operative 118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DANILO RICCARDO BONADA</cp:lastModifiedBy>
  <cp:revision>3</cp:revision>
  <dcterms:created xsi:type="dcterms:W3CDTF">2021-08-14T19:16:06Z</dcterms:created>
  <dcterms:modified xsi:type="dcterms:W3CDTF">2021-09-20T02:59:12Z</dcterms:modified>
</cp:coreProperties>
</file>